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852" r:id="rId1"/>
  </p:sldMasterIdLst>
  <p:sldIdLst>
    <p:sldId id="257" r:id="rId2"/>
    <p:sldId id="256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-97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4942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66258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5044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46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107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568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29080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0220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8756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745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9574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3/25/2018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327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00B0F0">
                <a:alpha val="87000"/>
                <a:lumMod val="54000"/>
                <a:lumOff val="4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55772" y="222069"/>
            <a:ext cx="3579222" cy="1532906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65761" y="1894115"/>
            <a:ext cx="8425541" cy="2292235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НОРМАТИВНО-ПРАВОВОЕ ОБЕСПЕЧЕНИЕ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53587" y="4415246"/>
            <a:ext cx="7223761" cy="1528352"/>
          </a:xfrm>
          <a:prstGeom prst="rect">
            <a:avLst/>
          </a:prstGeom>
          <a:solidFill>
            <a:schemeClr val="accent1">
              <a:lumMod val="75000"/>
            </a:scheme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ВВЕДЕНИЯ    </a:t>
            </a:r>
            <a:r>
              <a:rPr lang="ru-RU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ФГОС ДО</a:t>
            </a:r>
            <a:endParaRPr lang="ru-RU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F:\fgos_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6160" y="303574"/>
            <a:ext cx="3136764" cy="1356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3420360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56744" y="0"/>
            <a:ext cx="622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Федеральный уровень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8367798" y="148251"/>
            <a:ext cx="429833" cy="412173"/>
            <a:chOff x="3650664" y="1818409"/>
            <a:chExt cx="3962403" cy="37996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711531" y="1818409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711531" y="3789218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0664" y="1818409"/>
              <a:ext cx="1901536" cy="1828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50664" y="3789218"/>
              <a:ext cx="1901536" cy="1828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5" name="Picture 2" descr="F:\fgos_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2058" y="0"/>
            <a:ext cx="1672043" cy="722931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718457"/>
            <a:ext cx="876517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Закон  «Об образовании в Российской Федерации»                       № 273 – ФЗ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от </a:t>
            </a: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29.12.2012г.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1380309"/>
            <a:ext cx="872598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Федеральный государственный образовательный стандарт         Пр. № 1155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дошкольного образования .                                                               от 17.10.2014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0" y="2026640"/>
            <a:ext cx="89219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                     «ДОРОЖНАЯ КАРТА»                                    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     Письмо № 08-10</a:t>
            </a:r>
            <a:endParaRPr kumimoji="0" lang="ru-RU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 План действий по обеспечению введения ФГОС ДО                  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от 10.01.14г.</a:t>
            </a:r>
            <a:endParaRPr kumimoji="0" lang="ru-RU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0" y="2852058"/>
            <a:ext cx="890886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Комментарии к ФГОС ДО                                                                      № 08-249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от 28.02.2014г.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0" y="3400697"/>
            <a:ext cx="9144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СанПиН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2.4.1.3049-13 «Санитарно эпидемиологические          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Постановление №26     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требования к устройству, содержанию и организации                      от 15.05.2013г.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режима работы дошкольных образовательных   организаций»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0" y="4628607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buFont typeface="Arial" pitchFamily="34" charset="0"/>
              <a:buChar char="•"/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Письмо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Рособрнадзора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«О недопустимости  требования от       № 01-52-22/05-382 </a:t>
            </a:r>
          </a:p>
          <a:p>
            <a:pPr fontAlgn="base"/>
            <a:r>
              <a:rPr lang="ru-RU" dirty="0" smtClean="0">
                <a:latin typeface="Arial" pitchFamily="34" charset="0"/>
                <a:cs typeface="Arial" pitchFamily="34" charset="0"/>
              </a:rPr>
              <a:t>организаций, осуществляющих образовательную деятельность     от 07.02.2014 г.</a:t>
            </a:r>
          </a:p>
          <a:p>
            <a:pPr fontAlgn="base"/>
            <a:r>
              <a:rPr lang="ru-RU" dirty="0" smtClean="0">
                <a:latin typeface="Arial" pitchFamily="34" charset="0"/>
                <a:cs typeface="Arial" pitchFamily="34" charset="0"/>
              </a:rPr>
              <a:t>по программам дошкольного образования, немедленного </a:t>
            </a:r>
          </a:p>
          <a:p>
            <a:pPr fontAlgn="base"/>
            <a:r>
              <a:rPr lang="ru-RU" dirty="0" smtClean="0">
                <a:latin typeface="Arial" pitchFamily="34" charset="0"/>
                <a:cs typeface="Arial" pitchFamily="34" charset="0"/>
              </a:rPr>
              <a:t>приведения уставных документов и образовательных программ </a:t>
            </a:r>
          </a:p>
          <a:p>
            <a:pPr fontAlgn="base"/>
            <a:r>
              <a:rPr lang="ru-RU" dirty="0" smtClean="0">
                <a:latin typeface="Arial" pitchFamily="34" charset="0"/>
                <a:cs typeface="Arial" pitchFamily="34" charset="0"/>
              </a:rPr>
              <a:t>в соответствие с ФГОС ДО"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71944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16" grpId="0"/>
      <p:bldP spid="17" grpId="0"/>
      <p:bldP spid="18" grpId="0"/>
      <p:bldP spid="19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9"/>
          <p:cNvGrpSpPr/>
          <p:nvPr/>
        </p:nvGrpSpPr>
        <p:grpSpPr>
          <a:xfrm>
            <a:off x="8367798" y="148251"/>
            <a:ext cx="429833" cy="412173"/>
            <a:chOff x="3650664" y="1818409"/>
            <a:chExt cx="3962403" cy="37996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711531" y="1818409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711531" y="3789218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0664" y="1818409"/>
              <a:ext cx="1901536" cy="1828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50664" y="3789218"/>
              <a:ext cx="1901536" cy="1828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0" name="Picture 2" descr="F:\fgos_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1874" y="0"/>
            <a:ext cx="1724294" cy="745523"/>
          </a:xfrm>
          <a:prstGeom prst="rect">
            <a:avLst/>
          </a:prstGeom>
          <a:noFill/>
        </p:spPr>
      </p:pic>
      <p:sp>
        <p:nvSpPr>
          <p:cNvPr id="15" name="Прямоугольник 14"/>
          <p:cNvSpPr/>
          <p:nvPr/>
        </p:nvSpPr>
        <p:spPr>
          <a:xfrm>
            <a:off x="1097280" y="4454435"/>
            <a:ext cx="5394960" cy="2233748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Методические рекомендации для родителей детей дошкольного возраста по</a:t>
            </a:r>
          </a:p>
          <a:p>
            <a:pPr algn="ctr"/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реализации основной общеобразовательной программы дошкольного образования на</a:t>
            </a:r>
          </a:p>
          <a:p>
            <a:pPr algn="ctr"/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основе ФГОС дошкольного образования и примерной ООП ДО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9005" y="1998616"/>
            <a:ext cx="5303520" cy="240356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Методические рекомендации для дошкольных образовательных организаций</a:t>
            </a:r>
          </a:p>
          <a:p>
            <a:pPr algn="ctr"/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составлению основной образовательной программы дошкольного образования на</a:t>
            </a:r>
          </a:p>
          <a:p>
            <a:pPr algn="ctr"/>
            <a:r>
              <a:rPr lang="ru-RU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основе ФГОС дошкольного образования и примерной ООП ДО</a:t>
            </a:r>
            <a:endParaRPr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4" name="Picture 2" descr="http://www.firo.ru/wp-content/uploads/2011/08/main-01-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2068"/>
            <a:ext cx="6871063" cy="170307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 rot="17924055">
            <a:off x="5764966" y="1733826"/>
            <a:ext cx="393833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Проекты примерных основных образовательных </a:t>
            </a:r>
            <a:r>
              <a:rPr lang="ru-RU" sz="2800" b="1" dirty="0" smtClean="0">
                <a:ln w="19050">
                  <a:solidFill>
                    <a:srgbClr val="002060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программ дошкольного образования</a:t>
            </a:r>
            <a:endParaRPr lang="ru-RU" sz="2800" b="1" dirty="0">
              <a:ln w="19050">
                <a:solidFill>
                  <a:srgbClr val="002060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71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56744" y="0"/>
            <a:ext cx="622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Региональный уровень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pSp>
        <p:nvGrpSpPr>
          <p:cNvPr id="2" name="Группа 9"/>
          <p:cNvGrpSpPr/>
          <p:nvPr/>
        </p:nvGrpSpPr>
        <p:grpSpPr>
          <a:xfrm>
            <a:off x="8367798" y="148251"/>
            <a:ext cx="429833" cy="412173"/>
            <a:chOff x="3650664" y="1818409"/>
            <a:chExt cx="3962403" cy="37996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711531" y="1818409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711531" y="3789218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0664" y="1818409"/>
              <a:ext cx="1901536" cy="1828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50664" y="3789218"/>
              <a:ext cx="1901536" cy="1828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5" name="Picture 2" descr="F:\fgos_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2058" y="0"/>
            <a:ext cx="1672043" cy="722931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901336"/>
            <a:ext cx="87651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Областной закон  «Об образовании в Ростовской области»         от 29.10.13г.</a:t>
            </a:r>
            <a:endParaRPr lang="ru-RU" dirty="0" smtClean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2569029"/>
            <a:ext cx="872598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«План мероприятий»(«ДОРОЖНАЯ КАРТА» )                              от 17.06.2014г.                                                          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«Введение  ФГОС ДО» в дошкольных образовательных 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организациях Ростовской области  (уровень ДОО)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0" y="2316480"/>
            <a:ext cx="89219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endParaRPr kumimoji="0" lang="ru-RU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6264" y="3405051"/>
            <a:ext cx="6226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Муниципальный  уровень</a:t>
            </a:r>
            <a:endParaRPr lang="ru-RU" sz="3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1567543"/>
            <a:ext cx="8987245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0" lang="ru-RU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Об организации работы по введению Федерального             </a:t>
            </a:r>
            <a:r>
              <a:rPr lang="ru-RU" dirty="0" smtClean="0">
                <a:latin typeface="Calibri" pitchFamily="34" charset="0"/>
              </a:rPr>
              <a:t>№947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государственного образовательного стандарта дошкольного             </a:t>
            </a:r>
            <a:r>
              <a:rPr lang="ru-RU" dirty="0" smtClean="0">
                <a:latin typeface="Calibri" pitchFamily="34" charset="0"/>
              </a:rPr>
              <a:t>от 31.12.2013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образования в Ростовской области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			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3984171"/>
            <a:ext cx="877824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УПРАВЛЕНИЯ ОБРАЗОВАНИЯ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«Об организации работы 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№989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 введению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Федерального   образовательного    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стандарта                    от  31.12.2013г.  </a:t>
            </a:r>
          </a:p>
          <a:p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дошкольного образования в   дошкольных образовательных </a:t>
            </a:r>
          </a:p>
          <a:p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учреждениях   </a:t>
            </a:r>
            <a:r>
              <a:rPr lang="ru-RU" sz="1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Аксайского</a:t>
            </a:r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района»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-1" y="5088710"/>
            <a:ext cx="9144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Постановление  Администрации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Аксайского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района                        от  28.05.2013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«Об утверждении плана мероприятий («дорожной карты»)                  №398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071944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16" grpId="0"/>
      <p:bldP spid="20" grpId="0"/>
      <p:bldP spid="3" grpId="0"/>
      <p:bldP spid="4098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 rot="17156500">
            <a:off x="5164581" y="2784901"/>
            <a:ext cx="5617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Уровень    МБДОУ</a:t>
            </a:r>
            <a:endParaRPr lang="ru-RU" sz="4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pSp>
        <p:nvGrpSpPr>
          <p:cNvPr id="2" name="Группа 9"/>
          <p:cNvGrpSpPr/>
          <p:nvPr/>
        </p:nvGrpSpPr>
        <p:grpSpPr>
          <a:xfrm>
            <a:off x="8367798" y="148251"/>
            <a:ext cx="429833" cy="412173"/>
            <a:chOff x="3650664" y="1818409"/>
            <a:chExt cx="3962403" cy="37996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711531" y="1818409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711531" y="3789218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0664" y="1818409"/>
              <a:ext cx="1901536" cy="1828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50664" y="3789218"/>
              <a:ext cx="1901536" cy="1828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5" name="Picture 2" descr="F:\fgos_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2058" y="0"/>
            <a:ext cx="1672043" cy="722931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744583"/>
            <a:ext cx="876517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Приказ о создании рабочей группы во введению 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ФГОС ДО  </a:t>
            </a:r>
            <a:endParaRPr lang="ru-RU" sz="2000" dirty="0" smtClean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0" y="1994262"/>
            <a:ext cx="681881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«ДОРОЖНАЯ КАРТА»  по введению ФГОС ДО </a:t>
            </a:r>
          </a:p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tabLst>
                <a:tab pos="800100" algn="l"/>
              </a:tabLst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в МБДОУ                            </a:t>
            </a: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0" y="2316480"/>
            <a:ext cx="89219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endParaRPr kumimoji="0" lang="ru-RU" sz="1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00100" algn="l"/>
              </a:tabLs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0" y="1532708"/>
            <a:ext cx="68188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Положение о рабочей группе по введению ФГОС ДО                           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0" y="2738847"/>
            <a:ext cx="681881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План методического сопровождения педагогов МБДОУ по введению ФГОС ДО</a:t>
            </a: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0" y="3666309"/>
            <a:ext cx="6596743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Протоколы заседаний Рабочей группы  по введению ФГОС ДО                            </a:t>
            </a:r>
          </a:p>
        </p:txBody>
      </p: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0" y="4619897"/>
            <a:ext cx="68188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ООП МБДОУ, разработанная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с учетом ПООП ДО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                      </a:t>
            </a: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0" y="5312229"/>
            <a:ext cx="681881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800100" algn="l"/>
              </a:tabLst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Внесение изменений в Устав и другие локальные акты МБДОУ </a:t>
            </a:r>
          </a:p>
        </p:txBody>
      </p:sp>
    </p:spTree>
    <p:extLst>
      <p:ext uri="{BB962C8B-B14F-4D97-AF65-F5344CB8AC3E}">
        <p14:creationId xmlns:p14="http://schemas.microsoft.com/office/powerpoint/2010/main" xmlns="" val="4020719442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16" grpId="0"/>
      <p:bldP spid="18" grpId="0"/>
      <p:bldP spid="19" grpId="0"/>
      <p:bldP spid="20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7383" y="822960"/>
            <a:ext cx="5316583" cy="80485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По научно-методическому обеспечению</a:t>
            </a:r>
            <a:endParaRPr lang="ru-RU" sz="2800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96790" y="1666999"/>
            <a:ext cx="5202282" cy="91944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По организационному обеспечению</a:t>
            </a:r>
            <a:endParaRPr lang="ru-RU" sz="2800" b="1" i="1" dirty="0"/>
          </a:p>
        </p:txBody>
      </p:sp>
      <p:grpSp>
        <p:nvGrpSpPr>
          <p:cNvPr id="2" name="Группа 9"/>
          <p:cNvGrpSpPr/>
          <p:nvPr/>
        </p:nvGrpSpPr>
        <p:grpSpPr>
          <a:xfrm>
            <a:off x="8367798" y="148251"/>
            <a:ext cx="429833" cy="412173"/>
            <a:chOff x="3650664" y="1818409"/>
            <a:chExt cx="3962403" cy="3799609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5711531" y="1818409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711531" y="3789218"/>
              <a:ext cx="1901536" cy="1828800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650664" y="1818409"/>
              <a:ext cx="1901536" cy="18288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3650664" y="3789218"/>
              <a:ext cx="1901536" cy="18288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/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10" name="Picture 2" descr="F:\fgos_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0435" y="0"/>
            <a:ext cx="1672043" cy="722931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280160" y="0"/>
            <a:ext cx="5172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Локальные акты МБДОУ</a:t>
            </a:r>
            <a:endParaRPr lang="ru-RU" sz="32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09005" y="4437017"/>
            <a:ext cx="5146766" cy="80485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По финансовому обеспечению</a:t>
            </a:r>
            <a:endParaRPr lang="ru-RU" sz="2800" b="1" i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679372" y="3452256"/>
            <a:ext cx="5202282" cy="91944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По информационному обеспечению</a:t>
            </a:r>
            <a:endParaRPr lang="ru-RU" sz="2800" b="1" i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65463" y="2629989"/>
            <a:ext cx="5146766" cy="804850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По кадровому обеспечению</a:t>
            </a:r>
            <a:endParaRPr lang="ru-RU" sz="2800" b="1" i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941718" y="5263639"/>
            <a:ext cx="5202282" cy="919447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/>
              <a:t>По материально-техническому обеспечению</a:t>
            </a:r>
            <a:endParaRPr lang="ru-RU" sz="2800" b="1" i="1" dirty="0"/>
          </a:p>
        </p:txBody>
      </p:sp>
    </p:spTree>
    <p:extLst>
      <p:ext uri="{BB962C8B-B14F-4D97-AF65-F5344CB8AC3E}">
        <p14:creationId xmlns:p14="http://schemas.microsoft.com/office/powerpoint/2010/main" xmlns="" val="402071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Рама">
  <a:themeElements>
    <a:clrScheme name="Рам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TC103457475[[fn=Рамка]]</Template>
  <TotalTime>330</TotalTime>
  <Words>379</Words>
  <Application>Microsoft Office PowerPoint</Application>
  <PresentationFormat>Экран (4:3)</PresentationFormat>
  <Paragraphs>66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Рама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DNS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Компьютер</cp:lastModifiedBy>
  <cp:revision>44</cp:revision>
  <cp:lastPrinted>2015-01-23T14:17:27Z</cp:lastPrinted>
  <dcterms:created xsi:type="dcterms:W3CDTF">2012-12-16T11:43:21Z</dcterms:created>
  <dcterms:modified xsi:type="dcterms:W3CDTF">2018-03-25T09:08:14Z</dcterms:modified>
</cp:coreProperties>
</file>